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0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3"/>
    <p:restoredTop sz="82635"/>
  </p:normalViewPr>
  <p:slideViewPr>
    <p:cSldViewPr snapToGrid="0" snapToObjects="1">
      <p:cViewPr>
        <p:scale>
          <a:sx n="100" d="100"/>
          <a:sy n="100" d="100"/>
        </p:scale>
        <p:origin x="14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A4EE5-22AA-EA4F-A8DD-62D58D5F39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09237-2C68-3A4C-99EB-16B84FD8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6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</a:t>
            </a:r>
          </a:p>
          <a:p>
            <a:r>
              <a:rPr lang="en-US" dirty="0" smtClean="0"/>
              <a:t>Separation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concens</a:t>
            </a:r>
            <a:endParaRPr lang="en-US" baseline="0" dirty="0" smtClean="0"/>
          </a:p>
          <a:p>
            <a:r>
              <a:rPr lang="en-US" baseline="0" dirty="0" smtClean="0"/>
              <a:t>Isomorphic</a:t>
            </a:r>
          </a:p>
          <a:p>
            <a:r>
              <a:rPr lang="en-US" baseline="0" dirty="0" smtClean="0"/>
              <a:t>Easy Roll out</a:t>
            </a:r>
          </a:p>
          <a:p>
            <a:r>
              <a:rPr lang="en-US" baseline="0" dirty="0" smtClean="0"/>
              <a:t>Testable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8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Decoupling</a:t>
            </a:r>
          </a:p>
          <a:p>
            <a:r>
              <a:rPr lang="en-US" dirty="0" smtClean="0"/>
              <a:t>Testability</a:t>
            </a:r>
          </a:p>
          <a:p>
            <a:r>
              <a:rPr lang="en-US" dirty="0" smtClean="0"/>
              <a:t>Scale</a:t>
            </a:r>
          </a:p>
          <a:p>
            <a:r>
              <a:rPr lang="en-US" dirty="0" smtClean="0"/>
              <a:t>Richer</a:t>
            </a:r>
            <a:r>
              <a:rPr lang="en-US" baseline="0" dirty="0" smtClean="0"/>
              <a:t> experience</a:t>
            </a:r>
          </a:p>
          <a:p>
            <a:r>
              <a:rPr lang="en-US" baseline="0" dirty="0" smtClean="0"/>
              <a:t>More responsive applications</a:t>
            </a:r>
          </a:p>
          <a:p>
            <a:r>
              <a:rPr lang="en-US" baseline="0" dirty="0" smtClean="0"/>
              <a:t>Cloud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2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Rethink</a:t>
            </a:r>
            <a:r>
              <a:rPr lang="en-US" baseline="0" dirty="0" smtClean="0"/>
              <a:t> security</a:t>
            </a:r>
          </a:p>
          <a:p>
            <a:r>
              <a:rPr lang="en-US" baseline="0" dirty="0" smtClean="0"/>
              <a:t>New way of thinking</a:t>
            </a:r>
          </a:p>
          <a:p>
            <a:r>
              <a:rPr lang="en-US" baseline="0" dirty="0" smtClean="0"/>
              <a:t>More responsive does not mean better performing</a:t>
            </a:r>
          </a:p>
          <a:p>
            <a:r>
              <a:rPr lang="en-US" baseline="0" dirty="0" smtClean="0"/>
              <a:t>DOM is Terrible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 look at existing Leading Edge</a:t>
            </a:r>
            <a:r>
              <a:rPr lang="en-US" baseline="0" dirty="0" smtClean="0"/>
              <a:t> focused on the Applications</a:t>
            </a:r>
          </a:p>
          <a:p>
            <a:r>
              <a:rPr lang="en-US" baseline="0" dirty="0" smtClean="0"/>
              <a:t>Next - </a:t>
            </a:r>
            <a:r>
              <a:rPr lang="en-US" baseline="0" dirty="0" err="1" smtClean="0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5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</a:t>
            </a:r>
            <a:r>
              <a:rPr lang="en-US" baseline="0" dirty="0" smtClean="0"/>
              <a:t> pieces of functionality</a:t>
            </a:r>
          </a:p>
          <a:p>
            <a:r>
              <a:rPr lang="en-US" dirty="0" smtClean="0"/>
              <a:t>Separation</a:t>
            </a:r>
            <a:r>
              <a:rPr lang="en-US" baseline="0" dirty="0" smtClean="0"/>
              <a:t> of concerns</a:t>
            </a:r>
          </a:p>
          <a:p>
            <a:r>
              <a:rPr lang="en-US" dirty="0" smtClean="0"/>
              <a:t>Next </a:t>
            </a:r>
            <a:r>
              <a:rPr lang="en-US" baseline="0" dirty="0" smtClean="0"/>
              <a:t>- API Gateway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4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Allows scaling of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API</a:t>
            </a:r>
            <a:r>
              <a:rPr lang="en-US" baseline="0" dirty="0" smtClean="0"/>
              <a:t> can handle changes to the backing REST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 while maintaining an existing API</a:t>
            </a:r>
          </a:p>
          <a:p>
            <a:r>
              <a:rPr lang="en-US" baseline="0" dirty="0" smtClean="0"/>
              <a:t>Load Balancing</a:t>
            </a:r>
          </a:p>
          <a:p>
            <a:r>
              <a:rPr lang="en-US" baseline="0" dirty="0" smtClean="0"/>
              <a:t>Next - Isomorphic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 front</a:t>
            </a:r>
            <a:r>
              <a:rPr lang="en-US" baseline="0" dirty="0" smtClean="0"/>
              <a:t> end is served through back end</a:t>
            </a:r>
          </a:p>
          <a:p>
            <a:r>
              <a:rPr lang="en-US" baseline="0" dirty="0" smtClean="0"/>
              <a:t>More secure</a:t>
            </a:r>
          </a:p>
          <a:p>
            <a:r>
              <a:rPr lang="en-US" dirty="0" smtClean="0"/>
              <a:t>Populate</a:t>
            </a:r>
            <a:r>
              <a:rPr lang="en-US" baseline="0" dirty="0" smtClean="0"/>
              <a:t> Data before sending response to client, then have client take over</a:t>
            </a:r>
          </a:p>
          <a:p>
            <a:r>
              <a:rPr lang="en-US" baseline="0" dirty="0" smtClean="0"/>
              <a:t>Next </a:t>
            </a:r>
            <a:r>
              <a:rPr lang="mr-IN" baseline="0" dirty="0" smtClean="0"/>
              <a:t>–</a:t>
            </a:r>
            <a:r>
              <a:rPr lang="en-US" baseline="0" dirty="0" smtClean="0"/>
              <a:t> Associated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23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mr-IN" dirty="0" smtClean="0"/>
              <a:t>–</a:t>
            </a:r>
            <a:r>
              <a:rPr lang="en-US" dirty="0" smtClean="0"/>
              <a:t> Associated deployment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9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mr-IN" dirty="0" smtClean="0"/>
              <a:t>–</a:t>
            </a:r>
            <a:r>
              <a:rPr lang="en-US" dirty="0" smtClean="0"/>
              <a:t> Gains for Leading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09237-2C68-3A4C-99EB-16B84FD816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8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C993C6-35D1-DF45-BE17-E2139418572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3C8D009-ABCB-5542-AE0F-97651C63E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f"/><Relationship Id="rId1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kupch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front end vs. back 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Evolution of application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778500" y="3731240"/>
            <a:ext cx="2030925" cy="605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API Gateway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36225"/>
            <a:ext cx="4000500" cy="4831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1872" y="2365460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071" y="5826106"/>
            <a:ext cx="2428419" cy="37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Microservices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flipH="1">
            <a:off x="7839655" y="3694400"/>
            <a:ext cx="1494617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Requests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405498" y="3103940"/>
            <a:ext cx="1549014" cy="1747460"/>
            <a:chOff x="8396991" y="3039846"/>
            <a:chExt cx="1947790" cy="2021831"/>
          </a:xfrm>
        </p:grpSpPr>
        <p:sp>
          <p:nvSpPr>
            <p:cNvPr id="10" name="Rectangle 9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6472" y="4092243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860153" y="4015797"/>
            <a:ext cx="1494617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Responses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3902911">
            <a:off x="4936892" y="4012247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rot="17697089" flipV="1">
            <a:off x="4920995" y="2809266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6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195755" y="2931988"/>
            <a:ext cx="1968500" cy="26470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Isomorphic JS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8500" y="3731240"/>
            <a:ext cx="2030925" cy="605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API Gateway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36225"/>
            <a:ext cx="4000500" cy="4831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1872" y="2365460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071" y="5826106"/>
            <a:ext cx="2428419" cy="37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Microservices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flipH="1">
            <a:off x="7839655" y="3694400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Requests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405498" y="3103940"/>
            <a:ext cx="1549014" cy="1747460"/>
            <a:chOff x="8396991" y="3039846"/>
            <a:chExt cx="1947790" cy="2021831"/>
          </a:xfrm>
        </p:grpSpPr>
        <p:sp>
          <p:nvSpPr>
            <p:cNvPr id="10" name="Rectangle 9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6472" y="4092243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860154" y="4015797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Responses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3902911">
            <a:off x="4936892" y="4012247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rot="17697089" flipV="1">
            <a:off x="4920995" y="2809266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195755" y="2931988"/>
            <a:ext cx="1968500" cy="26470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Isomorphic JS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8500" y="3731240"/>
            <a:ext cx="2030925" cy="605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API Gateway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36225"/>
            <a:ext cx="4000500" cy="4831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1872" y="2365460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071" y="5826106"/>
            <a:ext cx="2428419" cy="37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Microservices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flipH="1">
            <a:off x="7839655" y="3694400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Requests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405498" y="3103940"/>
            <a:ext cx="1549014" cy="1747460"/>
            <a:chOff x="8396991" y="3039846"/>
            <a:chExt cx="1947790" cy="2021831"/>
          </a:xfrm>
        </p:grpSpPr>
        <p:sp>
          <p:nvSpPr>
            <p:cNvPr id="10" name="Rectangle 9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6472" y="4092243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860154" y="4015797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Responses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3902911">
            <a:off x="4936892" y="4012247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rot="17697089" flipV="1">
            <a:off x="4920995" y="2809266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5" y="3017788"/>
            <a:ext cx="1117600" cy="486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672" y="5618802"/>
            <a:ext cx="645840" cy="6204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560" y="5716842"/>
            <a:ext cx="521327" cy="552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95766" y="5766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472" y="6318503"/>
            <a:ext cx="9144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280" y="4523613"/>
            <a:ext cx="920750" cy="760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670" y="4594684"/>
            <a:ext cx="2007509" cy="5811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72" y="6197798"/>
            <a:ext cx="9144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312" y="5891454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195755" y="2931988"/>
            <a:ext cx="1968500" cy="26470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Isomorphic JS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8500" y="3731240"/>
            <a:ext cx="2030925" cy="6059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API Gateway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36225"/>
            <a:ext cx="4000500" cy="4831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1872" y="2365460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071" y="5826106"/>
            <a:ext cx="2428419" cy="37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Microservices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flipH="1">
            <a:off x="7839655" y="3694400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Requests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405498" y="3103940"/>
            <a:ext cx="1549014" cy="1747460"/>
            <a:chOff x="8396991" y="3039846"/>
            <a:chExt cx="1947790" cy="2021831"/>
          </a:xfrm>
        </p:grpSpPr>
        <p:sp>
          <p:nvSpPr>
            <p:cNvPr id="10" name="Rectangle 9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6472" y="4092243"/>
            <a:ext cx="2377294" cy="14867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860154" y="4015797"/>
            <a:ext cx="1270072" cy="3213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50000"/>
                  </a:schemeClr>
                </a:solidFill>
              </a:rPr>
              <a:t>Responses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Up-Down Arrow 22"/>
          <p:cNvSpPr/>
          <p:nvPr/>
        </p:nvSpPr>
        <p:spPr>
          <a:xfrm rot="3902911">
            <a:off x="4936892" y="4012247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/>
          <p:cNvSpPr/>
          <p:nvPr/>
        </p:nvSpPr>
        <p:spPr>
          <a:xfrm rot="17697089" flipV="1">
            <a:off x="4920995" y="2809266"/>
            <a:ext cx="394211" cy="1215674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5" y="3017788"/>
            <a:ext cx="1117600" cy="486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672" y="5618802"/>
            <a:ext cx="645840" cy="6204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560" y="5716842"/>
            <a:ext cx="521327" cy="552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95766" y="57660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472" y="6318503"/>
            <a:ext cx="9144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280" y="4523613"/>
            <a:ext cx="920750" cy="760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670" y="4594684"/>
            <a:ext cx="2007509" cy="5811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72" y="6197798"/>
            <a:ext cx="9144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312" y="5891454"/>
            <a:ext cx="711200" cy="711200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5408336" y="5411063"/>
            <a:ext cx="3035300" cy="1289303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441" y="5728174"/>
            <a:ext cx="707000" cy="6297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6059" y="5531946"/>
            <a:ext cx="781137" cy="6695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755" y="6269257"/>
            <a:ext cx="1231900" cy="1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Gains of Bleeding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Infinitely scalable</a:t>
            </a:r>
          </a:p>
          <a:p>
            <a:r>
              <a:rPr lang="en-US" sz="2400" dirty="0" smtClean="0"/>
              <a:t>Complete separation of concerns</a:t>
            </a:r>
          </a:p>
          <a:p>
            <a:r>
              <a:rPr lang="en-US" sz="2400" dirty="0" smtClean="0"/>
              <a:t>Front end can be “hydrated”</a:t>
            </a:r>
          </a:p>
          <a:p>
            <a:pPr lvl="1"/>
            <a:r>
              <a:rPr lang="en-US" sz="2400" dirty="0" smtClean="0"/>
              <a:t>What is old is new again</a:t>
            </a:r>
            <a:endParaRPr lang="en-US" sz="2400" dirty="0"/>
          </a:p>
          <a:p>
            <a:r>
              <a:rPr lang="en-US" sz="2400" dirty="0" smtClean="0"/>
              <a:t>Easily roll out small changes</a:t>
            </a:r>
          </a:p>
          <a:p>
            <a:r>
              <a:rPr lang="en-US" sz="2400" dirty="0" smtClean="0"/>
              <a:t>Easily testable</a:t>
            </a:r>
          </a:p>
          <a:p>
            <a:r>
              <a:rPr lang="en-US" sz="2400" dirty="0" smtClean="0"/>
              <a:t>Can use JavaScript for entire stack</a:t>
            </a:r>
          </a:p>
        </p:txBody>
      </p:sp>
    </p:spTree>
    <p:extLst>
      <p:ext uri="{BB962C8B-B14F-4D97-AF65-F5344CB8AC3E}">
        <p14:creationId xmlns:p14="http://schemas.microsoft.com/office/powerpoint/2010/main" val="21255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Jonathan Kupcho</a:t>
            </a:r>
          </a:p>
          <a:p>
            <a:pPr lvl="1"/>
            <a:r>
              <a:rPr lang="en-US" dirty="0" smtClean="0"/>
              <a:t>FedEx Services</a:t>
            </a:r>
          </a:p>
          <a:p>
            <a:pPr lvl="1"/>
            <a:r>
              <a:rPr lang="en-US" dirty="0" smtClean="0"/>
              <a:t>DevOps</a:t>
            </a:r>
          </a:p>
          <a:p>
            <a:r>
              <a:rPr lang="en-US" dirty="0" smtClean="0"/>
              <a:t>GitHub</a:t>
            </a:r>
          </a:p>
          <a:p>
            <a:pPr lvl="1"/>
            <a:r>
              <a:rPr lang="en-US" dirty="0" smtClean="0">
                <a:hlinkClick r:id="rId2"/>
              </a:rPr>
              <a:t>https://github.com/jkupcho</a:t>
            </a:r>
            <a:endParaRPr lang="en-US" dirty="0" smtClean="0"/>
          </a:p>
          <a:p>
            <a:r>
              <a:rPr lang="en-US" dirty="0" smtClean="0"/>
              <a:t>Java by day, JavaScript by night (and a little bit by 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design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287018" y="4490030"/>
            <a:ext cx="6134638" cy="1920171"/>
            <a:chOff x="287018" y="4490030"/>
            <a:chExt cx="6134638" cy="19201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2511" y="5160296"/>
              <a:ext cx="846140" cy="5892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436" y="5289058"/>
              <a:ext cx="991635" cy="99163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8978" y="5903471"/>
              <a:ext cx="871220" cy="5067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071" y="4490030"/>
              <a:ext cx="683394" cy="3526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0759" y="4942959"/>
              <a:ext cx="650240" cy="59740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018" y="5160296"/>
              <a:ext cx="895447" cy="55104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9094" y="4521075"/>
              <a:ext cx="1119435" cy="4751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8811" y="5039728"/>
              <a:ext cx="932845" cy="303056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924528" y="4590618"/>
            <a:ext cx="5425472" cy="1752322"/>
            <a:chOff x="924528" y="4590618"/>
            <a:chExt cx="5425472" cy="1752322"/>
          </a:xfrm>
        </p:grpSpPr>
        <p:sp>
          <p:nvSpPr>
            <p:cNvPr id="23" name="Right Arrow 22"/>
            <p:cNvSpPr/>
            <p:nvPr/>
          </p:nvSpPr>
          <p:spPr>
            <a:xfrm rot="1907137" flipH="1">
              <a:off x="1813697" y="5870186"/>
              <a:ext cx="688933" cy="279611"/>
            </a:xfrm>
            <a:prstGeom prst="rightArrow">
              <a:avLst/>
            </a:prstGeom>
            <a:ln w="1397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dirty="0"/>
            </a:p>
          </p:txBody>
        </p:sp>
        <p:sp>
          <p:nvSpPr>
            <p:cNvPr id="27" name="Bent-Up Arrow 26"/>
            <p:cNvSpPr/>
            <p:nvPr/>
          </p:nvSpPr>
          <p:spPr>
            <a:xfrm rot="16200000" flipH="1">
              <a:off x="4975209" y="5263528"/>
              <a:ext cx="489753" cy="930410"/>
            </a:xfrm>
            <a:prstGeom prst="bentUpArrow">
              <a:avLst>
                <a:gd name="adj1" fmla="val 25000"/>
                <a:gd name="adj2" fmla="val 25000"/>
                <a:gd name="adj3" fmla="val 2292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54880" y="5973608"/>
              <a:ext cx="1595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</a:t>
              </a:r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eployed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 flipV="1">
              <a:off x="3559437" y="4626423"/>
              <a:ext cx="186590" cy="493957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43425" y="4590618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installed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24528" y="5877600"/>
              <a:ext cx="1652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t</a:t>
              </a:r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alks to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6002" y="1889760"/>
            <a:ext cx="9788779" cy="4889773"/>
            <a:chOff x="556002" y="1889760"/>
            <a:chExt cx="9788779" cy="4889773"/>
          </a:xfrm>
        </p:grpSpPr>
        <p:grpSp>
          <p:nvGrpSpPr>
            <p:cNvPr id="50" name="Group 49"/>
            <p:cNvGrpSpPr/>
            <p:nvPr/>
          </p:nvGrpSpPr>
          <p:grpSpPr>
            <a:xfrm>
              <a:off x="2460737" y="2726786"/>
              <a:ext cx="790112" cy="1500327"/>
              <a:chOff x="2611613" y="2989704"/>
              <a:chExt cx="790112" cy="1500327"/>
            </a:xfrm>
          </p:grpSpPr>
          <p:sp>
            <p:nvSpPr>
              <p:cNvPr id="51" name="Cube 50"/>
              <p:cNvSpPr/>
              <p:nvPr/>
            </p:nvSpPr>
            <p:spPr>
              <a:xfrm flipH="1">
                <a:off x="2611613" y="2989704"/>
                <a:ext cx="790112" cy="1500327"/>
              </a:xfrm>
              <a:prstGeom prst="cub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904576" y="3291544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303961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11063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17909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25011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962872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2904576" y="3469259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3318022" y="2726785"/>
              <a:ext cx="790112" cy="1500327"/>
              <a:chOff x="2611613" y="2989704"/>
              <a:chExt cx="790112" cy="1500327"/>
            </a:xfrm>
          </p:grpSpPr>
          <p:sp>
            <p:nvSpPr>
              <p:cNvPr id="60" name="Cube 59"/>
              <p:cNvSpPr/>
              <p:nvPr/>
            </p:nvSpPr>
            <p:spPr>
              <a:xfrm flipH="1">
                <a:off x="2611613" y="2989704"/>
                <a:ext cx="790112" cy="1500327"/>
              </a:xfrm>
              <a:prstGeom prst="cub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904576" y="3291544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303961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11063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17909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25011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962872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2904576" y="3469259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Can 5"/>
            <p:cNvSpPr/>
            <p:nvPr/>
          </p:nvSpPr>
          <p:spPr>
            <a:xfrm>
              <a:off x="556002" y="3156867"/>
              <a:ext cx="1007872" cy="1088928"/>
            </a:xfrm>
            <a:prstGeom prst="ca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822845" y="2997396"/>
              <a:ext cx="790112" cy="1500327"/>
              <a:chOff x="2611613" y="2989704"/>
              <a:chExt cx="790112" cy="1500327"/>
            </a:xfrm>
          </p:grpSpPr>
          <p:sp>
            <p:nvSpPr>
              <p:cNvPr id="5" name="Cube 4"/>
              <p:cNvSpPr/>
              <p:nvPr/>
            </p:nvSpPr>
            <p:spPr>
              <a:xfrm flipH="1">
                <a:off x="2611613" y="2989704"/>
                <a:ext cx="790112" cy="1500327"/>
              </a:xfrm>
              <a:prstGeom prst="cub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904576" y="3291544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03961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11063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17909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25011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962872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2904576" y="3469259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5229266" y="3434250"/>
              <a:ext cx="932845" cy="677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App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81412" y="2997395"/>
              <a:ext cx="790112" cy="1500327"/>
              <a:chOff x="2611613" y="2989704"/>
              <a:chExt cx="790112" cy="1500327"/>
            </a:xfrm>
          </p:grpSpPr>
          <p:sp>
            <p:nvSpPr>
              <p:cNvPr id="42" name="Cube 41"/>
              <p:cNvSpPr/>
              <p:nvPr/>
            </p:nvSpPr>
            <p:spPr>
              <a:xfrm flipH="1">
                <a:off x="2611613" y="2989704"/>
                <a:ext cx="790112" cy="1500327"/>
              </a:xfrm>
              <a:prstGeom prst="cub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904576" y="3291544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303961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110637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17909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250113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962872" y="4001758"/>
                <a:ext cx="0" cy="31959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2904576" y="3469259"/>
                <a:ext cx="417251" cy="10189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>
              <a:off x="7122160" y="1889760"/>
              <a:ext cx="0" cy="46634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955233" y="641020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 end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4720" y="1971040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ront end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350000" y="2871302"/>
            <a:ext cx="1968809" cy="1758528"/>
            <a:chOff x="6350000" y="2871302"/>
            <a:chExt cx="1968809" cy="1758528"/>
          </a:xfrm>
        </p:grpSpPr>
        <p:sp>
          <p:nvSpPr>
            <p:cNvPr id="74" name="Right Arrow 73"/>
            <p:cNvSpPr/>
            <p:nvPr/>
          </p:nvSpPr>
          <p:spPr>
            <a:xfrm flipH="1">
              <a:off x="6409063" y="3313889"/>
              <a:ext cx="1693927" cy="264958"/>
            </a:xfrm>
            <a:prstGeom prst="rightArrow">
              <a:avLst>
                <a:gd name="adj1" fmla="val 44195"/>
                <a:gd name="adj2" fmla="val 50000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2611" y="2871302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HTTP Request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7" name="Right Arrow 76"/>
            <p:cNvSpPr/>
            <p:nvPr/>
          </p:nvSpPr>
          <p:spPr>
            <a:xfrm>
              <a:off x="6419661" y="3801253"/>
              <a:ext cx="1693927" cy="264958"/>
            </a:xfrm>
            <a:prstGeom prst="rightArrow">
              <a:avLst>
                <a:gd name="adj1" fmla="val 44195"/>
                <a:gd name="adj2" fmla="val 50000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50000" y="4260498"/>
              <a:ext cx="1968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HTML Response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8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Classical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en-US" sz="3200" dirty="0" smtClean="0"/>
          </a:p>
          <a:p>
            <a:r>
              <a:rPr lang="en-US" sz="3200" dirty="0" smtClean="0"/>
              <a:t>Hard to scale</a:t>
            </a:r>
            <a:endParaRPr lang="en-US" sz="3200" dirty="0"/>
          </a:p>
          <a:p>
            <a:r>
              <a:rPr lang="en-US" sz="3200" dirty="0" smtClean="0"/>
              <a:t>Front end tightly coupled to back end</a:t>
            </a:r>
          </a:p>
          <a:p>
            <a:r>
              <a:rPr lang="en-US" sz="3200" dirty="0" smtClean="0"/>
              <a:t>Industry wanted “richer” front ends</a:t>
            </a:r>
          </a:p>
          <a:p>
            <a:r>
              <a:rPr lang="en-US" sz="3200" dirty="0" smtClean="0"/>
              <a:t>Back end could become tightly coupled to a stack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875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158537" y="1889760"/>
            <a:ext cx="10186244" cy="4889773"/>
            <a:chOff x="158537" y="1889760"/>
            <a:chExt cx="10186244" cy="4889773"/>
          </a:xfrm>
        </p:grpSpPr>
        <p:sp>
          <p:nvSpPr>
            <p:cNvPr id="68" name="Cloud 67"/>
            <p:cNvSpPr/>
            <p:nvPr/>
          </p:nvSpPr>
          <p:spPr>
            <a:xfrm>
              <a:off x="158537" y="2340372"/>
              <a:ext cx="6098565" cy="3692128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141508" y="1889760"/>
              <a:ext cx="9203273" cy="4889773"/>
              <a:chOff x="1141508" y="1889760"/>
              <a:chExt cx="9203273" cy="4889773"/>
            </a:xfrm>
          </p:grpSpPr>
          <p:sp>
            <p:nvSpPr>
              <p:cNvPr id="6" name="Can 5"/>
              <p:cNvSpPr/>
              <p:nvPr/>
            </p:nvSpPr>
            <p:spPr>
              <a:xfrm>
                <a:off x="1141508" y="3002116"/>
                <a:ext cx="1007872" cy="1088928"/>
              </a:xfrm>
              <a:prstGeom prst="can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368588" y="3256206"/>
                <a:ext cx="1734636" cy="677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REST App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7122160" y="1889760"/>
                <a:ext cx="0" cy="46634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955233" y="6410201"/>
                <a:ext cx="1133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back end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284720" y="1971040"/>
                <a:ext cx="1164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</a:t>
                </a:r>
                <a:r>
                  <a:rPr lang="en-US" dirty="0" smtClean="0"/>
                  <a:t>ront end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396991" y="3039846"/>
                <a:ext cx="1947790" cy="202183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8396991" y="3199318"/>
                <a:ext cx="194779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9057632" y="3502726"/>
                <a:ext cx="1095242" cy="54917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057631" y="4244867"/>
                <a:ext cx="1095242" cy="54917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6350000" y="2871302"/>
            <a:ext cx="1891865" cy="1758528"/>
            <a:chOff x="6350000" y="2871302"/>
            <a:chExt cx="1891865" cy="1758528"/>
          </a:xfrm>
        </p:grpSpPr>
        <p:sp>
          <p:nvSpPr>
            <p:cNvPr id="50" name="Right Arrow 49"/>
            <p:cNvSpPr/>
            <p:nvPr/>
          </p:nvSpPr>
          <p:spPr>
            <a:xfrm flipH="1">
              <a:off x="6409063" y="3313889"/>
              <a:ext cx="1693927" cy="264958"/>
            </a:xfrm>
            <a:prstGeom prst="rightArrow">
              <a:avLst>
                <a:gd name="adj1" fmla="val 44195"/>
                <a:gd name="adj2" fmla="val 50000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72611" y="2871302"/>
              <a:ext cx="1843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AJAX Requests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6419661" y="3801253"/>
              <a:ext cx="1693927" cy="264958"/>
            </a:xfrm>
            <a:prstGeom prst="rightArrow">
              <a:avLst>
                <a:gd name="adj1" fmla="val 44195"/>
                <a:gd name="adj2" fmla="val 50000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50000" y="4260498"/>
              <a:ext cx="1891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JSON Response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26297" y="4134012"/>
            <a:ext cx="9830256" cy="2460855"/>
            <a:chOff x="926297" y="4134012"/>
            <a:chExt cx="9830256" cy="2460855"/>
          </a:xfrm>
        </p:grpSpPr>
        <p:grpSp>
          <p:nvGrpSpPr>
            <p:cNvPr id="54" name="Group 53"/>
            <p:cNvGrpSpPr/>
            <p:nvPr/>
          </p:nvGrpSpPr>
          <p:grpSpPr>
            <a:xfrm>
              <a:off x="926297" y="4134012"/>
              <a:ext cx="4308503" cy="1098471"/>
              <a:chOff x="926297" y="4134012"/>
              <a:chExt cx="4308503" cy="1098471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8077" y="4134012"/>
                <a:ext cx="991635" cy="991635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172" y="4209379"/>
                <a:ext cx="683394" cy="352649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7075" y="4635075"/>
                <a:ext cx="650240" cy="597408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297" y="4658257"/>
                <a:ext cx="895447" cy="551044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1955" y="4680060"/>
                <a:ext cx="932845" cy="303056"/>
              </a:xfrm>
              <a:prstGeom prst="rect">
                <a:avLst/>
              </a:prstGeom>
            </p:spPr>
          </p:pic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8642" y="5229322"/>
              <a:ext cx="513220" cy="51322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18614" y="5789209"/>
              <a:ext cx="2237939" cy="805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5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Gains with Leading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Decoupling of front and back ends</a:t>
            </a:r>
          </a:p>
          <a:p>
            <a:pPr lvl="1"/>
            <a:r>
              <a:rPr lang="en-US" sz="2400" dirty="0" smtClean="0"/>
              <a:t>Lead to the creation of the front end developer</a:t>
            </a:r>
          </a:p>
          <a:p>
            <a:r>
              <a:rPr lang="en-US" sz="2400" dirty="0" smtClean="0"/>
              <a:t>Better testability</a:t>
            </a:r>
          </a:p>
          <a:p>
            <a:r>
              <a:rPr lang="en-US" sz="2400" dirty="0" smtClean="0"/>
              <a:t>Easier to Scale</a:t>
            </a:r>
          </a:p>
          <a:p>
            <a:r>
              <a:rPr lang="en-US" sz="2400" dirty="0" smtClean="0"/>
              <a:t>“Richer” client experiences</a:t>
            </a:r>
          </a:p>
          <a:p>
            <a:r>
              <a:rPr lang="en-US" sz="2400" dirty="0" smtClean="0"/>
              <a:t>More responsive applications</a:t>
            </a:r>
          </a:p>
          <a:p>
            <a:r>
              <a:rPr lang="en-US" sz="2400" dirty="0" smtClean="0"/>
              <a:t>Cloud ready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13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Observed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Rethink security</a:t>
            </a:r>
          </a:p>
          <a:p>
            <a:pPr lvl="1"/>
            <a:r>
              <a:rPr lang="en-US" sz="2400" dirty="0" smtClean="0"/>
              <a:t>Classically everything was handled on the back end</a:t>
            </a:r>
          </a:p>
          <a:p>
            <a:pPr lvl="1"/>
            <a:r>
              <a:rPr lang="en-US" sz="2400" dirty="0" smtClean="0"/>
              <a:t>Lead to development of projects such as OAuth</a:t>
            </a:r>
          </a:p>
          <a:p>
            <a:r>
              <a:rPr lang="en-US" sz="2400" dirty="0" smtClean="0"/>
              <a:t>Completely new way of thinking</a:t>
            </a:r>
          </a:p>
          <a:p>
            <a:r>
              <a:rPr lang="en-US" sz="2400" dirty="0" smtClean="0"/>
              <a:t>The DOM is terrible</a:t>
            </a:r>
          </a:p>
          <a:p>
            <a:pPr lvl="1"/>
            <a:r>
              <a:rPr lang="en-US" sz="2000" dirty="0"/>
              <a:t>More responsive does not mean better performing</a:t>
            </a:r>
          </a:p>
          <a:p>
            <a:pPr lvl="1"/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1866900"/>
            <a:ext cx="3975100" cy="480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61872" y="2374900"/>
            <a:ext cx="2362200" cy="31393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/location/:id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6472" y="5828467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REST Application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flipH="1">
            <a:off x="4786827" y="2852360"/>
            <a:ext cx="2680208" cy="584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4786827" y="4267200"/>
            <a:ext cx="2680208" cy="584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application/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79824" y="2374900"/>
            <a:ext cx="3174688" cy="3581400"/>
            <a:chOff x="8396991" y="3039846"/>
            <a:chExt cx="1947790" cy="2021831"/>
          </a:xfrm>
        </p:grpSpPr>
        <p:sp>
          <p:nvSpPr>
            <p:cNvPr id="24" name="Rectangle 23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3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Edge to Bleeding Edge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66900"/>
            <a:ext cx="3975100" cy="480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1872" y="2374900"/>
            <a:ext cx="2362200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/customers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/customer/:id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5072" y="5828466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Microservices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flipH="1">
            <a:off x="4786827" y="2852360"/>
            <a:ext cx="2680208" cy="584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6">
                    <a:lumMod val="50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api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/customers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86827" y="4267200"/>
            <a:ext cx="2680208" cy="5842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application/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79824" y="2374900"/>
            <a:ext cx="3174688" cy="3581400"/>
            <a:chOff x="8396991" y="3039846"/>
            <a:chExt cx="1947790" cy="2021831"/>
          </a:xfrm>
        </p:grpSpPr>
        <p:sp>
          <p:nvSpPr>
            <p:cNvPr id="10" name="Rectangle 9"/>
            <p:cNvSpPr/>
            <p:nvPr/>
          </p:nvSpPr>
          <p:spPr>
            <a:xfrm>
              <a:off x="8396991" y="3039846"/>
              <a:ext cx="1947790" cy="20218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396991" y="3199318"/>
              <a:ext cx="19477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057632" y="3502726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057631" y="4244867"/>
              <a:ext cx="1095242" cy="549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6472" y="4101683"/>
            <a:ext cx="2362200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/locations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GET /location/: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id</a:t>
            </a:r>
          </a:p>
          <a:p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/locations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4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336</TotalTime>
  <Words>531</Words>
  <Application>Microsoft Macintosh PowerPoint</Application>
  <PresentationFormat>Widescreen</PresentationFormat>
  <Paragraphs>190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Century Schoolbook</vt:lpstr>
      <vt:lpstr>Mangal</vt:lpstr>
      <vt:lpstr>Wingdings 2</vt:lpstr>
      <vt:lpstr>Arial</vt:lpstr>
      <vt:lpstr>View</vt:lpstr>
      <vt:lpstr>front end vs. back end</vt:lpstr>
      <vt:lpstr>About me</vt:lpstr>
      <vt:lpstr>Classical design</vt:lpstr>
      <vt:lpstr>Problems with Classical</vt:lpstr>
      <vt:lpstr>Leading edge</vt:lpstr>
      <vt:lpstr>Gains with Leading Edge</vt:lpstr>
      <vt:lpstr>Problems Observed</vt:lpstr>
      <vt:lpstr>Leading Edge to Bleeding Edge</vt:lpstr>
      <vt:lpstr>Leading Edge to Bleeding Edge</vt:lpstr>
      <vt:lpstr>Leading Edge to Bleeding Edge</vt:lpstr>
      <vt:lpstr>Leading Edge to Bleeding Edge</vt:lpstr>
      <vt:lpstr>Leading Edge to Bleeding Edge</vt:lpstr>
      <vt:lpstr>Leading Edge to Bleeding Edge</vt:lpstr>
      <vt:lpstr>Gains of Bleeding Edge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Kupcho</dc:creator>
  <cp:lastModifiedBy>Jonathan Kupcho</cp:lastModifiedBy>
  <cp:revision>28</cp:revision>
  <dcterms:created xsi:type="dcterms:W3CDTF">2017-02-23T14:43:10Z</dcterms:created>
  <dcterms:modified xsi:type="dcterms:W3CDTF">2017-02-24T01:22:51Z</dcterms:modified>
</cp:coreProperties>
</file>